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0" r:id="rId3"/>
  </p:sldIdLst>
  <p:sldSz cx="15074900" cy="20104100"/>
  <p:notesSz cx="15074900" cy="20104100"/>
  <p:defaultTextStyle>
    <a:defPPr>
      <a:defRPr kern="0"/>
    </a:defPPr>
  </p:defaultTextStyle>
  <p:extLst>
    <p:ext uri="{EFAFB233-063F-42B5-8137-9DF3F51BA10A}">
      <p15:sldGuideLst xmlns:p15="http://schemas.microsoft.com/office/powerpoint/2012/main">
        <p15:guide id="1" orient="horz" pos="2909" userDrawn="1">
          <p15:clr>
            <a:srgbClr val="A4A3A4"/>
          </p15:clr>
        </p15:guide>
        <p15:guide id="2"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DDF0"/>
    <a:srgbClr val="F6E5F4"/>
    <a:srgbClr val="F1E6F4"/>
    <a:srgbClr val="3670BA"/>
    <a:srgbClr val="105A92"/>
    <a:srgbClr val="062553"/>
    <a:srgbClr val="0B3778"/>
    <a:srgbClr val="1B529F"/>
    <a:srgbClr val="1F539F"/>
    <a:srgbClr val="AFC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4"/>
  </p:normalViewPr>
  <p:slideViewPr>
    <p:cSldViewPr showGuides="1">
      <p:cViewPr>
        <p:scale>
          <a:sx n="54" d="100"/>
          <a:sy n="54" d="100"/>
        </p:scale>
        <p:origin x="2576" y="152"/>
      </p:cViewPr>
      <p:guideLst>
        <p:guide orient="horz" pos="2909"/>
        <p:guide pos="2165"/>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6532457" cy="100869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8538955" y="0"/>
            <a:ext cx="6532457" cy="1008696"/>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506220" y="2513013"/>
            <a:ext cx="12062460" cy="6785134"/>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507490" y="9675098"/>
            <a:ext cx="12059920" cy="7915989"/>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19095406"/>
            <a:ext cx="6532457" cy="100869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8538955" y="19095406"/>
            <a:ext cx="6532457" cy="1008694"/>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1093" y="6232271"/>
            <a:ext cx="12819063" cy="4221861"/>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2262187" y="11258296"/>
            <a:ext cx="10556875" cy="5026025"/>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p:txBody>
      </p:sp>
      <p:sp>
        <p:nvSpPr>
          <p:cNvPr id="3" name="Holder 3"/>
          <p:cNvSpPr>
            <a:spLocks noGrp="1"/>
          </p:cNvSpPr>
          <p:nvPr>
            <p:ph sz="half" idx="2"/>
          </p:nvPr>
        </p:nvSpPr>
        <p:spPr>
          <a:xfrm>
            <a:off x="754062" y="4623943"/>
            <a:ext cx="6560344" cy="13268707"/>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7766843" y="4623943"/>
            <a:ext cx="6560344" cy="13268707"/>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30629" y="3290211"/>
            <a:ext cx="12813800" cy="6999257"/>
          </a:xfrm>
        </p:spPr>
        <p:txBody>
          <a:bodyPr anchor="b"/>
          <a:lstStyle>
            <a:lvl1pPr algn="ctr">
              <a:defRPr sz="9330"/>
            </a:lvl1pPr>
          </a:lstStyle>
          <a:p>
            <a:r>
              <a:rPr lang="zh-CN" altLang="en-US"/>
              <a:t>单击此处编辑母版标题样式</a:t>
            </a:r>
            <a:endParaRPr lang="en-US" dirty="0"/>
          </a:p>
        </p:txBody>
      </p:sp>
      <p:sp>
        <p:nvSpPr>
          <p:cNvPr id="3" name="Subtitle 2"/>
          <p:cNvSpPr>
            <a:spLocks noGrp="1"/>
          </p:cNvSpPr>
          <p:nvPr>
            <p:ph type="subTitle" idx="1"/>
          </p:nvPr>
        </p:nvSpPr>
        <p:spPr>
          <a:xfrm>
            <a:off x="1884382" y="10559386"/>
            <a:ext cx="11306294" cy="4853872"/>
          </a:xfrm>
        </p:spPr>
        <p:txBody>
          <a:bodyPr/>
          <a:lstStyle>
            <a:lvl1pPr marL="0" indent="0" algn="ctr">
              <a:buNone/>
              <a:defRPr sz="3730"/>
            </a:lvl1pPr>
            <a:lvl2pPr marL="711200" indent="0" algn="ctr">
              <a:buNone/>
              <a:defRPr sz="3110"/>
            </a:lvl2pPr>
            <a:lvl3pPr marL="1421765" indent="0" algn="ctr">
              <a:buNone/>
              <a:defRPr sz="2800"/>
            </a:lvl3pPr>
            <a:lvl4pPr marL="2132965" indent="0" algn="ctr">
              <a:buNone/>
              <a:defRPr sz="2485"/>
            </a:lvl4pPr>
            <a:lvl5pPr marL="2843530" indent="0" algn="ctr">
              <a:buNone/>
              <a:defRPr sz="2485"/>
            </a:lvl5pPr>
            <a:lvl6pPr marL="3554730" indent="0" algn="ctr">
              <a:buNone/>
              <a:defRPr sz="2485"/>
            </a:lvl6pPr>
            <a:lvl7pPr marL="4265930" indent="0" algn="ctr">
              <a:buNone/>
              <a:defRPr sz="2485"/>
            </a:lvl7pPr>
            <a:lvl8pPr marL="4977130" indent="0" algn="ctr">
              <a:buNone/>
              <a:defRPr sz="2485"/>
            </a:lvl8pPr>
            <a:lvl9pPr marL="5687695" indent="0" algn="ctr">
              <a:buNone/>
              <a:defRPr sz="248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09FE25B0-7285-488D-B5DF-0A91B16E1B31}"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D5B41D4-36B4-49B0-985E-B1D61B590715}" type="slidenum">
              <a:rPr lang="zh-CN" altLang="en-US" smtClean="0"/>
            </a:fld>
            <a:endParaRPr lang="zh-CN" altLang="en-US"/>
          </a:p>
        </p:txBody>
      </p:sp>
      <p:pic>
        <p:nvPicPr>
          <p:cNvPr id="8" name="图片 7"/>
          <p:cNvPicPr>
            <a:picLocks noChangeAspect="1"/>
          </p:cNvPicPr>
          <p:nvPr userDrawn="1"/>
        </p:nvPicPr>
        <p:blipFill>
          <a:blip r:embed="rId2"/>
          <a:stretch>
            <a:fillRect/>
          </a:stretch>
        </p:blipFill>
        <p:spPr>
          <a:xfrm>
            <a:off x="0" y="0"/>
            <a:ext cx="15074900" cy="1158997"/>
          </a:xfrm>
          <a:prstGeom prst="rect">
            <a:avLst/>
          </a:prstGeom>
        </p:spPr>
      </p:pic>
      <p:pic>
        <p:nvPicPr>
          <p:cNvPr id="9" name="图片 8"/>
          <p:cNvPicPr>
            <a:picLocks noChangeAspect="1"/>
          </p:cNvPicPr>
          <p:nvPr userDrawn="1"/>
        </p:nvPicPr>
        <p:blipFill>
          <a:blip r:embed="rId3"/>
          <a:stretch>
            <a:fillRect/>
          </a:stretch>
        </p:blipFill>
        <p:spPr>
          <a:xfrm>
            <a:off x="0" y="18087934"/>
            <a:ext cx="15094820" cy="201616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54062" y="804164"/>
            <a:ext cx="13573125" cy="3216656"/>
          </a:xfrm>
          <a:prstGeom prst="rect">
            <a:avLst/>
          </a:prstGeom>
        </p:spPr>
        <p:txBody>
          <a:bodyPr wrap="square" lIns="0" tIns="0" rIns="0" bIns="0">
            <a:spAutoFit/>
          </a:bodyPr>
          <a:lstStyle>
            <a:lvl1pPr>
              <a:defRPr/>
            </a:lvl1pPr>
          </a:lstStyle>
          <a:p/>
        </p:txBody>
      </p:sp>
      <p:sp>
        <p:nvSpPr>
          <p:cNvPr id="3" name="Holder 3"/>
          <p:cNvSpPr>
            <a:spLocks noGrp="1"/>
          </p:cNvSpPr>
          <p:nvPr>
            <p:ph type="body" idx="1"/>
          </p:nvPr>
        </p:nvSpPr>
        <p:spPr>
          <a:xfrm>
            <a:off x="754062" y="4623943"/>
            <a:ext cx="13573125" cy="13268707"/>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5127625" y="18696814"/>
            <a:ext cx="4826000" cy="1005205"/>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754062" y="18696814"/>
            <a:ext cx="3468687" cy="1005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10858500" y="18696814"/>
            <a:ext cx="3468687" cy="100520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DDF0"/>
        </a:solidFill>
        <a:effectLst/>
      </p:bgPr>
    </p:bg>
    <p:spTree>
      <p:nvGrpSpPr>
        <p:cNvPr id="1" name=""/>
        <p:cNvGrpSpPr/>
        <p:nvPr/>
      </p:nvGrpSpPr>
      <p:grpSpPr>
        <a:xfrm>
          <a:off x="0" y="0"/>
          <a:ext cx="0" cy="0"/>
          <a:chOff x="0" y="0"/>
          <a:chExt cx="0" cy="0"/>
        </a:xfrm>
      </p:grpSpPr>
      <p:pic>
        <p:nvPicPr>
          <p:cNvPr id="12" name="图片 11" descr="C:/Users/Administrator/Desktop/26jie.jpg26jie"/>
          <p:cNvPicPr>
            <a:picLocks noChangeAspect="1"/>
          </p:cNvPicPr>
          <p:nvPr/>
        </p:nvPicPr>
        <p:blipFill>
          <a:blip r:embed="rId1"/>
          <a:srcRect t="59" b="59"/>
          <a:stretch>
            <a:fillRect/>
          </a:stretch>
        </p:blipFill>
        <p:spPr>
          <a:xfrm>
            <a:off x="-6350" y="-6350"/>
            <a:ext cx="15074900" cy="7468235"/>
          </a:xfrm>
          <a:prstGeom prst="rect">
            <a:avLst/>
          </a:prstGeom>
        </p:spPr>
      </p:pic>
      <p:pic>
        <p:nvPicPr>
          <p:cNvPr id="11" name="图片 10" descr="C:/Users/Administrator/Desktop/苏州 拷贝.jpg苏州 拷贝"/>
          <p:cNvPicPr>
            <a:picLocks noChangeAspect="1"/>
          </p:cNvPicPr>
          <p:nvPr/>
        </p:nvPicPr>
        <p:blipFill>
          <a:blip r:embed="rId2"/>
          <a:srcRect l="21"/>
          <a:stretch>
            <a:fillRect/>
          </a:stretch>
        </p:blipFill>
        <p:spPr>
          <a:xfrm>
            <a:off x="0" y="15089505"/>
            <a:ext cx="15074900" cy="5024755"/>
          </a:xfrm>
          <a:prstGeom prst="rect">
            <a:avLst/>
          </a:prstGeom>
          <a:effectLst/>
        </p:spPr>
      </p:pic>
      <p:pic>
        <p:nvPicPr>
          <p:cNvPr id="3" name="图片 2" descr="C:/Users/刘焕枝/Desktop/图片3.png图片3"/>
          <p:cNvPicPr>
            <a:picLocks noChangeAspect="1"/>
          </p:cNvPicPr>
          <p:nvPr/>
        </p:nvPicPr>
        <p:blipFill>
          <a:blip r:embed="rId3"/>
          <a:srcRect l="17"/>
          <a:stretch>
            <a:fillRect/>
          </a:stretch>
        </p:blipFill>
        <p:spPr>
          <a:xfrm>
            <a:off x="0" y="0"/>
            <a:ext cx="15074265" cy="20104100"/>
          </a:xfrm>
          <a:prstGeom prst="rect">
            <a:avLst/>
          </a:prstGeom>
        </p:spPr>
      </p:pic>
      <p:sp>
        <p:nvSpPr>
          <p:cNvPr id="4" name="矩形 3"/>
          <p:cNvSpPr/>
          <p:nvPr/>
        </p:nvSpPr>
        <p:spPr>
          <a:xfrm>
            <a:off x="70485" y="1394460"/>
            <a:ext cx="14947265" cy="168148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Palatino" pitchFamily="2" charset="77"/>
              <a:ea typeface="Palatino" pitchFamily="2" charset="77"/>
            </a:endParaRPr>
          </a:p>
        </p:txBody>
      </p:sp>
      <p:sp>
        <p:nvSpPr>
          <p:cNvPr id="18" name="矩形 17"/>
          <p:cNvSpPr/>
          <p:nvPr/>
        </p:nvSpPr>
        <p:spPr>
          <a:xfrm>
            <a:off x="62230" y="3119120"/>
            <a:ext cx="5777865" cy="390080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Palatino" pitchFamily="2" charset="77"/>
              <a:ea typeface="Palatino" pitchFamily="2" charset="77"/>
            </a:endParaRPr>
          </a:p>
        </p:txBody>
      </p:sp>
      <p:sp>
        <p:nvSpPr>
          <p:cNvPr id="16" name="矩形 15"/>
          <p:cNvSpPr/>
          <p:nvPr/>
        </p:nvSpPr>
        <p:spPr>
          <a:xfrm>
            <a:off x="70485" y="10481945"/>
            <a:ext cx="5777865" cy="452628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Palatino" pitchFamily="2" charset="77"/>
              <a:ea typeface="Palatino" pitchFamily="2" charset="77"/>
            </a:endParaRPr>
          </a:p>
        </p:txBody>
      </p:sp>
      <p:sp>
        <p:nvSpPr>
          <p:cNvPr id="60" name="矩形 59"/>
          <p:cNvSpPr/>
          <p:nvPr/>
        </p:nvSpPr>
        <p:spPr>
          <a:xfrm>
            <a:off x="62230" y="15139670"/>
            <a:ext cx="5777865" cy="348107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Palatino" pitchFamily="2" charset="77"/>
              <a:ea typeface="Palatino" pitchFamily="2" charset="77"/>
            </a:endParaRPr>
          </a:p>
        </p:txBody>
      </p:sp>
      <p:sp>
        <p:nvSpPr>
          <p:cNvPr id="59" name="矩形 58"/>
          <p:cNvSpPr/>
          <p:nvPr/>
        </p:nvSpPr>
        <p:spPr>
          <a:xfrm>
            <a:off x="70485" y="7073900"/>
            <a:ext cx="5777865" cy="332676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Palatino" pitchFamily="2" charset="77"/>
              <a:ea typeface="Palatino" pitchFamily="2" charset="77"/>
            </a:endParaRPr>
          </a:p>
        </p:txBody>
      </p:sp>
      <p:sp>
        <p:nvSpPr>
          <p:cNvPr id="51" name="矩形 50"/>
          <p:cNvSpPr/>
          <p:nvPr/>
        </p:nvSpPr>
        <p:spPr>
          <a:xfrm>
            <a:off x="5937250" y="12113260"/>
            <a:ext cx="9081135" cy="649859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Palatino" pitchFamily="2" charset="77"/>
                <a:ea typeface="Palatino" pitchFamily="2" charset="77"/>
              </a:rPr>
              <a:t>Show the resuits of your method. lf possible, show a comparison between your techniqueand previous work. You may want to compare quality, speed, and/or ease of use.</a:t>
            </a:r>
            <a:endParaRPr lang="en-US" altLang="zh-CN">
              <a:latin typeface="Palatino" pitchFamily="2" charset="77"/>
              <a:ea typeface="Palatino" pitchFamily="2" charset="77"/>
            </a:endParaRPr>
          </a:p>
          <a:p>
            <a:pPr algn="ctr"/>
            <a:r>
              <a:rPr lang="en-US" altLang="zh-CN">
                <a:latin typeface="Palatino" pitchFamily="2" charset="77"/>
                <a:ea typeface="Palatino" pitchFamily="2" charset="77"/>
              </a:rPr>
              <a:t>Optionally, you may alsoA FEW SUGGESTIONS ABOUT FORMATTING:</a:t>
            </a:r>
            <a:endParaRPr lang="en-US" altLang="zh-CN">
              <a:latin typeface="Palatino" pitchFamily="2" charset="77"/>
              <a:ea typeface="Palatino" pitchFamily="2" charset="77"/>
            </a:endParaRPr>
          </a:p>
          <a:p>
            <a:pPr algn="ctr"/>
            <a:r>
              <a:rPr lang="en-US" altLang="zh-CN">
                <a:latin typeface="Palatino" pitchFamily="2" charset="77"/>
                <a:ea typeface="Palatino" pitchFamily="2" charset="77"/>
              </a:rPr>
              <a:t>CLEARLY LABEL AXES AND DIAGRAMS.AVOID LARGE BLOCKS OF TEXT AND SMALL FONT SIZES (&lt; 3OPT)USE HIGH-RESOLUTION IMAGES, AND USE VECTOR GRAPHICSWHENEVER POSSIBLE.</a:t>
            </a:r>
            <a:endParaRPr lang="en-US" altLang="zh-CN">
              <a:latin typeface="Palatino" pitchFamily="2" charset="77"/>
              <a:ea typeface="Palatino" pitchFamily="2" charset="77"/>
            </a:endParaRPr>
          </a:p>
          <a:p>
            <a:pPr algn="ctr"/>
            <a:r>
              <a:rPr lang="en-US" altLang="zh-CN">
                <a:latin typeface="Palatino" pitchFamily="2" charset="77"/>
                <a:ea typeface="Palatino" pitchFamily="2" charset="77"/>
              </a:rPr>
              <a:t>USE COLORS THAT ARE VERY DIFFERENT IN HUE AND</a:t>
            </a:r>
            <a:endParaRPr lang="en-US" altLang="zh-CN">
              <a:latin typeface="Palatino" pitchFamily="2" charset="77"/>
              <a:ea typeface="Palatino" pitchFamily="2" charset="77"/>
            </a:endParaRPr>
          </a:p>
          <a:p>
            <a:pPr algn="ctr"/>
            <a:r>
              <a:rPr lang="en-US" altLang="zh-CN">
                <a:latin typeface="Palatino" pitchFamily="2" charset="77"/>
                <a:ea typeface="Palatino" pitchFamily="2" charset="77"/>
              </a:rPr>
              <a:t>LUMINANCE FOR EASIER DISCRIMINATION.PRIORITIZE IMPORTANT INFORMATION AND DO NOT INCLUDENONESSENTIAL INFORMATION. describe the limitations of your method and indicate directions offuture work.</a:t>
            </a:r>
            <a:endParaRPr lang="en-US" altLang="zh-CN">
              <a:latin typeface="Palatino" pitchFamily="2" charset="77"/>
              <a:ea typeface="Palatino" pitchFamily="2" charset="77"/>
            </a:endParaRPr>
          </a:p>
        </p:txBody>
      </p:sp>
      <p:sp>
        <p:nvSpPr>
          <p:cNvPr id="47" name="矩形 46"/>
          <p:cNvSpPr/>
          <p:nvPr/>
        </p:nvSpPr>
        <p:spPr>
          <a:xfrm>
            <a:off x="5916295" y="3119120"/>
            <a:ext cx="9102090" cy="886079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Palatino" pitchFamily="2" charset="77"/>
                <a:ea typeface="Palatino" pitchFamily="2" charset="77"/>
              </a:rPr>
              <a:t>Include a thorough explanation Include a thorough explanation of your method. As much as possible use visual ilustrationsmInclude a thorough explanation of your method. As much as possible use visual ilustrationsmore than text to capture attention and make it easy to quickly grasp the main concepts.ore than text to capture attention and make it easy to quickly grasp the main concepts.of your method. As much as possible use visual ilustrationsmore than text to capture attention and make it easy to quickly grasp the main concepts.</a:t>
            </a:r>
            <a:endParaRPr lang="en-US" altLang="zh-CN">
              <a:latin typeface="Palatino" pitchFamily="2" charset="77"/>
              <a:ea typeface="Palatino" pitchFamily="2" charset="77"/>
            </a:endParaRPr>
          </a:p>
        </p:txBody>
      </p:sp>
      <p:grpSp>
        <p:nvGrpSpPr>
          <p:cNvPr id="2" name="object 2"/>
          <p:cNvGrpSpPr/>
          <p:nvPr/>
        </p:nvGrpSpPr>
        <p:grpSpPr>
          <a:xfrm>
            <a:off x="172800" y="3195886"/>
            <a:ext cx="14754860" cy="15292705"/>
            <a:chOff x="193825" y="3028881"/>
            <a:chExt cx="14754860" cy="15292705"/>
          </a:xfrm>
        </p:grpSpPr>
        <p:sp>
          <p:nvSpPr>
            <p:cNvPr id="8" name="object 8"/>
            <p:cNvSpPr/>
            <p:nvPr/>
          </p:nvSpPr>
          <p:spPr>
            <a:xfrm>
              <a:off x="193825" y="15083721"/>
              <a:ext cx="5497195" cy="3237865"/>
            </a:xfrm>
            <a:custGeom>
              <a:avLst/>
              <a:gdLst/>
              <a:ahLst/>
              <a:cxnLst/>
              <a:rect l="l" t="t" r="r" b="b"/>
              <a:pathLst>
                <a:path w="5496560" h="4050665">
                  <a:moveTo>
                    <a:pt x="0" y="0"/>
                  </a:moveTo>
                  <a:lnTo>
                    <a:pt x="5496095" y="0"/>
                  </a:lnTo>
                  <a:lnTo>
                    <a:pt x="5496095" y="4050279"/>
                  </a:lnTo>
                  <a:lnTo>
                    <a:pt x="0" y="4050279"/>
                  </a:lnTo>
                  <a:lnTo>
                    <a:pt x="0" y="0"/>
                  </a:lnTo>
                  <a:close/>
                </a:path>
              </a:pathLst>
            </a:custGeom>
            <a:ln w="13961">
              <a:solidFill>
                <a:srgbClr val="000000"/>
              </a:solidFill>
            </a:ln>
          </p:spPr>
          <p:txBody>
            <a:bodyPr wrap="square" lIns="0" tIns="0" rIns="0" bIns="0" rtlCol="0"/>
            <a:lstStyle/>
            <a:p/>
          </p:txBody>
        </p:sp>
        <p:sp>
          <p:nvSpPr>
            <p:cNvPr id="17" name="object 17"/>
            <p:cNvSpPr/>
            <p:nvPr/>
          </p:nvSpPr>
          <p:spPr>
            <a:xfrm>
              <a:off x="6106310" y="3028881"/>
              <a:ext cx="8842375" cy="8629015"/>
            </a:xfrm>
            <a:custGeom>
              <a:avLst/>
              <a:gdLst/>
              <a:ahLst/>
              <a:cxnLst/>
              <a:rect l="l" t="t" r="r" b="b"/>
              <a:pathLst>
                <a:path w="8634094" h="6755130">
                  <a:moveTo>
                    <a:pt x="0" y="0"/>
                  </a:moveTo>
                  <a:lnTo>
                    <a:pt x="8634010" y="0"/>
                  </a:lnTo>
                  <a:lnTo>
                    <a:pt x="8634010" y="6754507"/>
                  </a:lnTo>
                  <a:lnTo>
                    <a:pt x="0" y="6754507"/>
                  </a:lnTo>
                  <a:lnTo>
                    <a:pt x="0" y="0"/>
                  </a:lnTo>
                  <a:close/>
                </a:path>
              </a:pathLst>
            </a:custGeom>
            <a:ln w="13961">
              <a:solidFill>
                <a:srgbClr val="212121"/>
              </a:solidFill>
            </a:ln>
          </p:spPr>
          <p:txBody>
            <a:bodyPr wrap="square" lIns="0" tIns="0" rIns="0" bIns="0" rtlCol="0"/>
            <a:lstStyle/>
            <a:p/>
          </p:txBody>
        </p:sp>
        <p:sp>
          <p:nvSpPr>
            <p:cNvPr id="19" name="object 19"/>
            <p:cNvSpPr/>
            <p:nvPr/>
          </p:nvSpPr>
          <p:spPr>
            <a:xfrm>
              <a:off x="6106945" y="12130336"/>
              <a:ext cx="8841105" cy="6182995"/>
            </a:xfrm>
            <a:custGeom>
              <a:avLst/>
              <a:gdLst/>
              <a:ahLst/>
              <a:cxnLst/>
              <a:rect l="l" t="t" r="r" b="b"/>
              <a:pathLst>
                <a:path w="8633460" h="4772659">
                  <a:moveTo>
                    <a:pt x="0" y="0"/>
                  </a:moveTo>
                  <a:lnTo>
                    <a:pt x="8633221" y="0"/>
                  </a:lnTo>
                  <a:lnTo>
                    <a:pt x="8633221" y="4772408"/>
                  </a:lnTo>
                  <a:lnTo>
                    <a:pt x="0" y="4772408"/>
                  </a:lnTo>
                  <a:lnTo>
                    <a:pt x="0" y="0"/>
                  </a:lnTo>
                  <a:close/>
                </a:path>
              </a:pathLst>
            </a:custGeom>
            <a:ln w="13961">
              <a:solidFill>
                <a:srgbClr val="212121"/>
              </a:solidFill>
            </a:ln>
          </p:spPr>
          <p:txBody>
            <a:bodyPr wrap="square" lIns="0" tIns="0" rIns="0" bIns="0" rtlCol="0"/>
            <a:lstStyle/>
            <a:p/>
          </p:txBody>
        </p:sp>
      </p:grpSp>
      <p:sp>
        <p:nvSpPr>
          <p:cNvPr id="35" name="矩形 34"/>
          <p:cNvSpPr/>
          <p:nvPr/>
        </p:nvSpPr>
        <p:spPr>
          <a:xfrm>
            <a:off x="172800" y="3302000"/>
            <a:ext cx="2000250" cy="576580"/>
          </a:xfrm>
          <a:prstGeom prst="rect">
            <a:avLst/>
          </a:prstGeom>
          <a:solidFill>
            <a:srgbClr val="3670B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a:latin typeface="Palatino" pitchFamily="2" charset="77"/>
                <a:ea typeface="Palatino" pitchFamily="2" charset="77"/>
                <a:cs typeface="Times New Roman" panose="02020603050405020304" charset="0"/>
              </a:rPr>
              <a:t>PROBLEM</a:t>
            </a:r>
            <a:endParaRPr lang="en-US" altLang="zh-CN" sz="2400" b="1">
              <a:latin typeface="Palatino" pitchFamily="2" charset="77"/>
              <a:ea typeface="Palatino" pitchFamily="2" charset="77"/>
              <a:cs typeface="Times New Roman" panose="02020603050405020304" charset="0"/>
            </a:endParaRPr>
          </a:p>
        </p:txBody>
      </p:sp>
      <p:sp>
        <p:nvSpPr>
          <p:cNvPr id="36" name="文本框 35"/>
          <p:cNvSpPr txBox="1"/>
          <p:nvPr/>
        </p:nvSpPr>
        <p:spPr>
          <a:xfrm>
            <a:off x="374650" y="3879850"/>
            <a:ext cx="5220970" cy="1476375"/>
          </a:xfrm>
          <a:prstGeom prst="rect">
            <a:avLst/>
          </a:prstGeom>
          <a:noFill/>
        </p:spPr>
        <p:txBody>
          <a:bodyPr wrap="square" rtlCol="0">
            <a:spAutoFit/>
          </a:bodyPr>
          <a:lstStyle/>
          <a:p>
            <a:pPr algn="just"/>
            <a:r>
              <a:rPr lang="en-US" altLang="zh-CN" dirty="0">
                <a:latin typeface="Palatino" pitchFamily="2" charset="77"/>
                <a:ea typeface="Palatino" pitchFamily="2" charset="77"/>
              </a:rPr>
              <a:t>Concisely explain the problem to be solved and why it is important. Use simple terms that would be accessible to someone outside your field of expertise. Include an image or diagram if it would be helpful.</a:t>
            </a:r>
            <a:endParaRPr lang="zh-CN" altLang="en-US" dirty="0">
              <a:latin typeface="Palatino" pitchFamily="2" charset="77"/>
              <a:ea typeface="Palatino" pitchFamily="2" charset="77"/>
            </a:endParaRPr>
          </a:p>
        </p:txBody>
      </p:sp>
      <p:sp>
        <p:nvSpPr>
          <p:cNvPr id="39" name="矩形 38"/>
          <p:cNvSpPr/>
          <p:nvPr/>
        </p:nvSpPr>
        <p:spPr>
          <a:xfrm>
            <a:off x="172800" y="7222490"/>
            <a:ext cx="5184775" cy="576580"/>
          </a:xfrm>
          <a:prstGeom prst="rect">
            <a:avLst/>
          </a:prstGeom>
          <a:solidFill>
            <a:srgbClr val="3670B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a:latin typeface="Palatino" pitchFamily="2" charset="77"/>
                <a:ea typeface="Palatino" pitchFamily="2" charset="77"/>
                <a:cs typeface="Times New Roman" panose="02020603050405020304" charset="0"/>
              </a:rPr>
              <a:t>RELATED WORK / MOTIVATION</a:t>
            </a:r>
            <a:endParaRPr lang="en-US" altLang="zh-CN" sz="2400" b="1">
              <a:latin typeface="Palatino" pitchFamily="2" charset="77"/>
              <a:ea typeface="Palatino" pitchFamily="2" charset="77"/>
              <a:cs typeface="Times New Roman" panose="02020603050405020304" charset="0"/>
            </a:endParaRPr>
          </a:p>
        </p:txBody>
      </p:sp>
      <p:sp>
        <p:nvSpPr>
          <p:cNvPr id="40" name="文本框 39"/>
          <p:cNvSpPr txBox="1"/>
          <p:nvPr/>
        </p:nvSpPr>
        <p:spPr>
          <a:xfrm>
            <a:off x="298450" y="7980680"/>
            <a:ext cx="5024755" cy="2306955"/>
          </a:xfrm>
          <a:prstGeom prst="rect">
            <a:avLst/>
          </a:prstGeom>
          <a:noFill/>
        </p:spPr>
        <p:txBody>
          <a:bodyPr wrap="square" rtlCol="0">
            <a:spAutoFit/>
          </a:bodyPr>
          <a:lstStyle/>
          <a:p>
            <a:pPr algn="just"/>
            <a:r>
              <a:rPr lang="en-US" altLang="zh-CN">
                <a:latin typeface="Palatino" pitchFamily="2" charset="77"/>
                <a:ea typeface="Palatino" pitchFamily="2" charset="77"/>
              </a:rPr>
              <a:t>For research posters, cite related papers, posters, talks, or existing methods that are highly relevant to your project.</a:t>
            </a:r>
            <a:endParaRPr lang="en-US" altLang="zh-CN">
              <a:latin typeface="Palatino" pitchFamily="2" charset="77"/>
              <a:ea typeface="Palatino" pitchFamily="2" charset="77"/>
            </a:endParaRPr>
          </a:p>
          <a:p>
            <a:pPr algn="just"/>
            <a:r>
              <a:rPr lang="en-US" altLang="zh-CN">
                <a:latin typeface="Palatino" pitchFamily="2" charset="77"/>
                <a:ea typeface="Palatino" pitchFamily="2" charset="77"/>
              </a:rPr>
              <a:t>If your contribution is a demonstration, application or systems poster, describe the curent state of the art and its limitations.</a:t>
            </a:r>
            <a:endParaRPr lang="en-US" altLang="zh-CN">
              <a:latin typeface="Palatino" pitchFamily="2" charset="77"/>
              <a:ea typeface="Palatino" pitchFamily="2" charset="77"/>
            </a:endParaRPr>
          </a:p>
          <a:p>
            <a:pPr algn="just"/>
            <a:r>
              <a:rPr lang="en-US" altLang="zh-CN">
                <a:latin typeface="Palatino" pitchFamily="2" charset="77"/>
                <a:ea typeface="Palatino" pitchFamily="2" charset="77"/>
              </a:rPr>
              <a:t>These descriptions should be very brief(1-2 lines each).</a:t>
            </a:r>
            <a:endParaRPr lang="en-US" altLang="zh-CN">
              <a:latin typeface="Palatino" pitchFamily="2" charset="77"/>
              <a:ea typeface="Palatino" pitchFamily="2" charset="77"/>
            </a:endParaRPr>
          </a:p>
        </p:txBody>
      </p:sp>
      <p:sp>
        <p:nvSpPr>
          <p:cNvPr id="41" name="矩形 40"/>
          <p:cNvSpPr/>
          <p:nvPr/>
        </p:nvSpPr>
        <p:spPr>
          <a:xfrm>
            <a:off x="161370" y="10715625"/>
            <a:ext cx="5161915" cy="576580"/>
          </a:xfrm>
          <a:prstGeom prst="rect">
            <a:avLst/>
          </a:prstGeom>
          <a:solidFill>
            <a:srgbClr val="3670B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a:latin typeface="Palatino" pitchFamily="2" charset="77"/>
                <a:ea typeface="Palatino" pitchFamily="2" charset="77"/>
                <a:cs typeface="Times New Roman" panose="02020603050405020304" charset="0"/>
              </a:rPr>
              <a:t>YOUR APPROACH / SOLUTION</a:t>
            </a:r>
            <a:endParaRPr lang="en-US" altLang="zh-CN" sz="2400" b="1">
              <a:latin typeface="Palatino" pitchFamily="2" charset="77"/>
              <a:ea typeface="Palatino" pitchFamily="2" charset="77"/>
              <a:cs typeface="Times New Roman" panose="02020603050405020304" charset="0"/>
            </a:endParaRPr>
          </a:p>
        </p:txBody>
      </p:sp>
      <p:sp>
        <p:nvSpPr>
          <p:cNvPr id="42" name="文本框 41"/>
          <p:cNvSpPr txBox="1"/>
          <p:nvPr/>
        </p:nvSpPr>
        <p:spPr>
          <a:xfrm>
            <a:off x="310515" y="11436985"/>
            <a:ext cx="5024755" cy="1476375"/>
          </a:xfrm>
          <a:prstGeom prst="rect">
            <a:avLst/>
          </a:prstGeom>
          <a:noFill/>
        </p:spPr>
        <p:txBody>
          <a:bodyPr wrap="square" rtlCol="0">
            <a:spAutoFit/>
          </a:bodyPr>
          <a:lstStyle/>
          <a:p>
            <a:pPr algn="just"/>
            <a:r>
              <a:rPr lang="en-US" altLang="zh-CN">
                <a:latin typeface="Palatino" pitchFamily="2" charset="77"/>
                <a:ea typeface="Palatino" pitchFamily="2" charset="77"/>
              </a:rPr>
              <a:t>Give a short overview of your method. In particular, clearly describe how your work solves the problem described above and improves upon previous work or the current state of the art.</a:t>
            </a:r>
            <a:endParaRPr lang="en-US" altLang="zh-CN">
              <a:latin typeface="Palatino" pitchFamily="2" charset="77"/>
              <a:ea typeface="Palatino" pitchFamily="2" charset="77"/>
            </a:endParaRPr>
          </a:p>
        </p:txBody>
      </p:sp>
      <p:sp>
        <p:nvSpPr>
          <p:cNvPr id="43" name="矩形 42"/>
          <p:cNvSpPr/>
          <p:nvPr/>
        </p:nvSpPr>
        <p:spPr>
          <a:xfrm>
            <a:off x="180000" y="15384145"/>
            <a:ext cx="2388870" cy="576580"/>
          </a:xfrm>
          <a:prstGeom prst="rect">
            <a:avLst/>
          </a:prstGeom>
          <a:solidFill>
            <a:srgbClr val="3670B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a:latin typeface="Palatino" pitchFamily="2" charset="77"/>
                <a:ea typeface="Palatino" pitchFamily="2" charset="77"/>
                <a:cs typeface="Times New Roman" panose="02020603050405020304" charset="0"/>
              </a:rPr>
              <a:t>REFERENCES</a:t>
            </a:r>
            <a:endParaRPr lang="en-US" altLang="zh-CN" sz="2400" b="1">
              <a:latin typeface="Palatino" pitchFamily="2" charset="77"/>
              <a:ea typeface="Palatino" pitchFamily="2" charset="77"/>
              <a:cs typeface="Times New Roman" panose="02020603050405020304" charset="0"/>
            </a:endParaRPr>
          </a:p>
        </p:txBody>
      </p:sp>
      <p:sp>
        <p:nvSpPr>
          <p:cNvPr id="46" name="文本框 45"/>
          <p:cNvSpPr txBox="1"/>
          <p:nvPr/>
        </p:nvSpPr>
        <p:spPr>
          <a:xfrm>
            <a:off x="222885" y="16071850"/>
            <a:ext cx="5785485" cy="2520950"/>
          </a:xfrm>
          <a:prstGeom prst="rect">
            <a:avLst/>
          </a:prstGeom>
          <a:noFill/>
        </p:spPr>
        <p:txBody>
          <a:bodyPr wrap="square" rtlCol="0">
            <a:noAutofit/>
          </a:bodyPr>
          <a:lstStyle/>
          <a:p>
            <a:pPr algn="l"/>
            <a:r>
              <a:rPr lang="en-US" altLang="zh-CN">
                <a:latin typeface="Palatino" pitchFamily="2" charset="77"/>
                <a:ea typeface="Palatino" pitchFamily="2" charset="77"/>
              </a:rPr>
              <a:t>References may be in small text, but should still be readable a full size.</a:t>
            </a:r>
            <a:endParaRPr lang="en-US" altLang="zh-CN">
              <a:latin typeface="Palatino" pitchFamily="2" charset="77"/>
              <a:ea typeface="Palatino" pitchFamily="2" charset="77"/>
            </a:endParaRPr>
          </a:p>
          <a:p>
            <a:pPr algn="l"/>
            <a:r>
              <a:rPr lang="en-US" altLang="zh-CN">
                <a:latin typeface="Palatino" pitchFamily="2" charset="77"/>
                <a:ea typeface="Palatino" pitchFamily="2" charset="77"/>
              </a:rPr>
              <a:t>Citation instructions may be found here:</a:t>
            </a:r>
            <a:endParaRPr lang="en-US" altLang="zh-CN">
              <a:latin typeface="Palatino" pitchFamily="2" charset="77"/>
              <a:ea typeface="Palatino" pitchFamily="2" charset="77"/>
            </a:endParaRPr>
          </a:p>
          <a:p>
            <a:pPr algn="l"/>
            <a:endParaRPr lang="en-US" altLang="zh-CN">
              <a:latin typeface="Palatino" pitchFamily="2" charset="77"/>
              <a:ea typeface="Palatino" pitchFamily="2" charset="77"/>
            </a:endParaRPr>
          </a:p>
          <a:p>
            <a:pPr algn="l"/>
            <a:r>
              <a:rPr lang="en-US" altLang="zh-CN">
                <a:latin typeface="Palatino" pitchFamily="2" charset="77"/>
                <a:ea typeface="Palatino" pitchFamily="2" charset="77"/>
              </a:rPr>
              <a:t>(Optional) Email of Corresponding Author and/or Funding Acknowledgement.</a:t>
            </a:r>
            <a:endParaRPr lang="zh-CN" altLang="en-US">
              <a:latin typeface="Palatino" pitchFamily="2" charset="77"/>
              <a:ea typeface="Palatino" pitchFamily="2" charset="77"/>
            </a:endParaRPr>
          </a:p>
        </p:txBody>
      </p:sp>
      <p:sp>
        <p:nvSpPr>
          <p:cNvPr id="48" name="矩形 47"/>
          <p:cNvSpPr/>
          <p:nvPr/>
        </p:nvSpPr>
        <p:spPr>
          <a:xfrm>
            <a:off x="6094800" y="3301835"/>
            <a:ext cx="8122920" cy="576580"/>
          </a:xfrm>
          <a:prstGeom prst="rect">
            <a:avLst/>
          </a:prstGeom>
          <a:solidFill>
            <a:srgbClr val="3670B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a:latin typeface="Palatino" pitchFamily="2" charset="77"/>
                <a:ea typeface="Palatino" pitchFamily="2" charset="77"/>
                <a:cs typeface="Times New Roman" panose="02020603050405020304" charset="0"/>
              </a:rPr>
              <a:t>METHOD / PIPELINE / ALGORITHM / PROCESS</a:t>
            </a:r>
            <a:endParaRPr lang="en-US" altLang="zh-CN" sz="2400" b="1">
              <a:latin typeface="Palatino" pitchFamily="2" charset="77"/>
              <a:ea typeface="Palatino" pitchFamily="2" charset="77"/>
              <a:cs typeface="Times New Roman" panose="02020603050405020304" charset="0"/>
            </a:endParaRPr>
          </a:p>
        </p:txBody>
      </p:sp>
      <p:sp>
        <p:nvSpPr>
          <p:cNvPr id="49" name="文本框 48"/>
          <p:cNvSpPr txBox="1"/>
          <p:nvPr/>
        </p:nvSpPr>
        <p:spPr>
          <a:xfrm>
            <a:off x="6125845" y="3927475"/>
            <a:ext cx="8604885" cy="922020"/>
          </a:xfrm>
          <a:prstGeom prst="rect">
            <a:avLst/>
          </a:prstGeom>
          <a:noFill/>
        </p:spPr>
        <p:txBody>
          <a:bodyPr wrap="square" rtlCol="0">
            <a:spAutoFit/>
          </a:bodyPr>
          <a:lstStyle/>
          <a:p>
            <a:pPr algn="just"/>
            <a:r>
              <a:rPr lang="en-US" altLang="zh-CN">
                <a:latin typeface="Palatino" pitchFamily="2" charset="77"/>
                <a:ea typeface="Palatino" pitchFamily="2" charset="77"/>
              </a:rPr>
              <a:t>Include a thorough explanation of your method. As much as possible use visual ilustrations more than text to capture attention and make it easy to quickly grasp the main concepts.</a:t>
            </a:r>
            <a:endParaRPr lang="en-US" altLang="zh-CN">
              <a:latin typeface="Palatino" pitchFamily="2" charset="77"/>
              <a:ea typeface="Palatino" pitchFamily="2" charset="77"/>
            </a:endParaRPr>
          </a:p>
        </p:txBody>
      </p:sp>
      <p:sp>
        <p:nvSpPr>
          <p:cNvPr id="55" name="矩形 54"/>
          <p:cNvSpPr/>
          <p:nvPr/>
        </p:nvSpPr>
        <p:spPr>
          <a:xfrm>
            <a:off x="6098400" y="12414250"/>
            <a:ext cx="2388870" cy="576580"/>
          </a:xfrm>
          <a:prstGeom prst="rect">
            <a:avLst/>
          </a:prstGeom>
          <a:solidFill>
            <a:srgbClr val="3670B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400" b="1">
                <a:latin typeface="Palatino" pitchFamily="2" charset="77"/>
                <a:ea typeface="Palatino" pitchFamily="2" charset="77"/>
                <a:cs typeface="Times New Roman" panose="02020603050405020304" charset="0"/>
              </a:rPr>
              <a:t>RESULTS</a:t>
            </a:r>
            <a:endParaRPr lang="en-US" altLang="zh-CN" sz="2400" b="1">
              <a:latin typeface="Palatino" pitchFamily="2" charset="77"/>
              <a:ea typeface="Palatino" pitchFamily="2" charset="77"/>
              <a:cs typeface="Times New Roman" panose="02020603050405020304" charset="0"/>
            </a:endParaRPr>
          </a:p>
        </p:txBody>
      </p:sp>
      <p:sp>
        <p:nvSpPr>
          <p:cNvPr id="56" name="文本框 55"/>
          <p:cNvSpPr txBox="1"/>
          <p:nvPr/>
        </p:nvSpPr>
        <p:spPr>
          <a:xfrm>
            <a:off x="6085840" y="13100050"/>
            <a:ext cx="8689340" cy="1918970"/>
          </a:xfrm>
          <a:prstGeom prst="rect">
            <a:avLst/>
          </a:prstGeom>
        </p:spPr>
        <p:txBody>
          <a:bodyPr wrap="square">
            <a:noAutofit/>
            <a:extLst>
              <a:ext uri="{4A0BC546-FE56-4ADE-93B0-CB8AF2F6F144}">
                <wpsdc:textFrameExt xmlns:wpsdc="http://www.wps.cn/officeDocument/2022/drawingmlCustomData" type="text"/>
              </a:ext>
            </a:extLst>
          </a:bodyPr>
          <a:lstStyle/>
          <a:p>
            <a:pPr algn="just"/>
            <a:r>
              <a:rPr lang="en-US" altLang="zh-CN" sz="1800">
                <a:latin typeface="Palatino" pitchFamily="2" charset="77"/>
                <a:ea typeface="Palatino" pitchFamily="2" charset="77"/>
              </a:rPr>
              <a:t>Show the resuits of your method. lf possible, show a comparison between your technique and previous work. You may want to compare quality, speed, and/or ease of use.</a:t>
            </a:r>
            <a:endParaRPr lang="en-US" altLang="zh-CN" sz="1800">
              <a:latin typeface="Palatino" pitchFamily="2" charset="77"/>
              <a:ea typeface="Palatino" pitchFamily="2" charset="77"/>
            </a:endParaRPr>
          </a:p>
          <a:p>
            <a:pPr algn="just"/>
            <a:r>
              <a:rPr lang="en-US" altLang="zh-CN" sz="1800">
                <a:latin typeface="Palatino" pitchFamily="2" charset="77"/>
                <a:ea typeface="Palatino" pitchFamily="2" charset="77"/>
              </a:rPr>
              <a:t>Optionally, you may also describe the limitations of your method and indicate directions of future work.</a:t>
            </a:r>
            <a:endParaRPr lang="en-US" altLang="zh-CN" sz="1800">
              <a:latin typeface="Palatino" pitchFamily="2" charset="77"/>
              <a:ea typeface="Palatino" pitchFamily="2" charset="77"/>
            </a:endParaRPr>
          </a:p>
        </p:txBody>
      </p:sp>
      <p:sp>
        <p:nvSpPr>
          <p:cNvPr id="10" name="object 8"/>
          <p:cNvSpPr/>
          <p:nvPr/>
        </p:nvSpPr>
        <p:spPr>
          <a:xfrm>
            <a:off x="174625" y="7115175"/>
            <a:ext cx="5496560" cy="3196590"/>
          </a:xfrm>
          <a:custGeom>
            <a:avLst/>
            <a:gdLst/>
            <a:ahLst/>
            <a:cxnLst/>
            <a:rect l="l" t="t" r="r" b="b"/>
            <a:pathLst>
              <a:path w="5496560" h="4050665">
                <a:moveTo>
                  <a:pt x="0" y="0"/>
                </a:moveTo>
                <a:lnTo>
                  <a:pt x="5496095" y="0"/>
                </a:lnTo>
                <a:lnTo>
                  <a:pt x="5496095" y="4050279"/>
                </a:lnTo>
                <a:lnTo>
                  <a:pt x="0" y="4050279"/>
                </a:lnTo>
                <a:lnTo>
                  <a:pt x="0" y="0"/>
                </a:lnTo>
                <a:close/>
              </a:path>
            </a:pathLst>
          </a:custGeom>
          <a:ln w="13961">
            <a:solidFill>
              <a:srgbClr val="000000"/>
            </a:solidFill>
          </a:ln>
        </p:spPr>
        <p:txBody>
          <a:bodyPr wrap="square" lIns="0" tIns="0" rIns="0" bIns="0" rtlCol="0"/>
          <a:lstStyle/>
          <a:p>
            <a:endParaRPr>
              <a:latin typeface="Palatino" pitchFamily="2" charset="77"/>
              <a:ea typeface="Palatino" pitchFamily="2" charset="77"/>
            </a:endParaRPr>
          </a:p>
        </p:txBody>
      </p:sp>
      <p:sp>
        <p:nvSpPr>
          <p:cNvPr id="20" name="object 8"/>
          <p:cNvSpPr/>
          <p:nvPr/>
        </p:nvSpPr>
        <p:spPr>
          <a:xfrm>
            <a:off x="172720" y="3211195"/>
            <a:ext cx="5497195" cy="3686175"/>
          </a:xfrm>
          <a:custGeom>
            <a:avLst/>
            <a:gdLst/>
            <a:ahLst/>
            <a:cxnLst/>
            <a:rect l="l" t="t" r="r" b="b"/>
            <a:pathLst>
              <a:path w="5496560" h="4050665">
                <a:moveTo>
                  <a:pt x="0" y="0"/>
                </a:moveTo>
                <a:lnTo>
                  <a:pt x="5496095" y="0"/>
                </a:lnTo>
                <a:lnTo>
                  <a:pt x="5496095" y="4050279"/>
                </a:lnTo>
                <a:lnTo>
                  <a:pt x="0" y="4050279"/>
                </a:lnTo>
                <a:lnTo>
                  <a:pt x="0" y="0"/>
                </a:lnTo>
                <a:close/>
              </a:path>
            </a:pathLst>
          </a:custGeom>
          <a:ln w="13961">
            <a:solidFill>
              <a:srgbClr val="000000"/>
            </a:solidFill>
          </a:ln>
        </p:spPr>
        <p:txBody>
          <a:bodyPr wrap="square" lIns="0" tIns="0" rIns="0" bIns="0" rtlCol="0"/>
          <a:lstStyle/>
          <a:p>
            <a:endParaRPr>
              <a:latin typeface="Palatino" pitchFamily="2" charset="77"/>
              <a:ea typeface="Palatino" pitchFamily="2" charset="77"/>
            </a:endParaRPr>
          </a:p>
        </p:txBody>
      </p:sp>
      <p:sp>
        <p:nvSpPr>
          <p:cNvPr id="24" name="文本框 23"/>
          <p:cNvSpPr txBox="1"/>
          <p:nvPr/>
        </p:nvSpPr>
        <p:spPr>
          <a:xfrm>
            <a:off x="62230" y="1724025"/>
            <a:ext cx="2259330" cy="739140"/>
          </a:xfrm>
          <a:prstGeom prst="rect">
            <a:avLst/>
          </a:prstGeom>
          <a:noFill/>
        </p:spPr>
        <p:txBody>
          <a:bodyPr wrap="square" rtlCol="0">
            <a:noAutofit/>
          </a:bodyPr>
          <a:lstStyle/>
          <a:p>
            <a:pPr algn="ctr"/>
            <a:r>
              <a:rPr lang="en-US" altLang="zh-CN" sz="1500">
                <a:latin typeface="Palatino" pitchFamily="2" charset="77"/>
                <a:ea typeface="Palatino" pitchFamily="2" charset="77"/>
              </a:rPr>
              <a:t>DEPARTMENT,</a:t>
            </a:r>
            <a:endParaRPr lang="en-US" altLang="zh-CN" sz="1500">
              <a:latin typeface="Palatino" pitchFamily="2" charset="77"/>
              <a:ea typeface="Palatino" pitchFamily="2" charset="77"/>
            </a:endParaRPr>
          </a:p>
          <a:p>
            <a:pPr algn="ctr"/>
            <a:r>
              <a:rPr lang="en-US" altLang="zh-CN" sz="1500">
                <a:latin typeface="Palatino" pitchFamily="2" charset="77"/>
                <a:ea typeface="Palatino" pitchFamily="2" charset="77"/>
              </a:rPr>
              <a:t>UNIVERSITY,</a:t>
            </a:r>
            <a:endParaRPr lang="en-US" altLang="zh-CN" sz="1500">
              <a:latin typeface="Palatino" pitchFamily="2" charset="77"/>
              <a:ea typeface="Palatino" pitchFamily="2" charset="77"/>
            </a:endParaRPr>
          </a:p>
          <a:p>
            <a:pPr algn="ctr"/>
            <a:r>
              <a:rPr lang="en-US" altLang="zh-CN" sz="1500">
                <a:latin typeface="Palatino" pitchFamily="2" charset="77"/>
                <a:ea typeface="Palatino" pitchFamily="2" charset="77"/>
              </a:rPr>
              <a:t>AND/OR</a:t>
            </a:r>
            <a:endParaRPr lang="en-US" altLang="zh-CN" sz="1500">
              <a:latin typeface="Palatino" pitchFamily="2" charset="77"/>
              <a:ea typeface="Palatino" pitchFamily="2" charset="77"/>
            </a:endParaRPr>
          </a:p>
          <a:p>
            <a:pPr algn="ctr"/>
            <a:r>
              <a:rPr lang="en-US" altLang="zh-CN" sz="1500">
                <a:latin typeface="Palatino" pitchFamily="2" charset="77"/>
                <a:ea typeface="Palatino" pitchFamily="2" charset="77"/>
              </a:rPr>
              <a:t>COMPANY LOGOS</a:t>
            </a:r>
            <a:endParaRPr lang="en-US" altLang="zh-CN" sz="1500">
              <a:latin typeface="Palatino" pitchFamily="2" charset="77"/>
              <a:ea typeface="Palatino" pitchFamily="2" charset="77"/>
            </a:endParaRPr>
          </a:p>
          <a:p>
            <a:pPr algn="ctr"/>
            <a:r>
              <a:rPr lang="en-US" altLang="zh-CN" sz="1500">
                <a:latin typeface="Palatino" pitchFamily="2" charset="77"/>
                <a:ea typeface="Palatino" pitchFamily="2" charset="77"/>
              </a:rPr>
              <a:t>(OPTIONAL)</a:t>
            </a:r>
            <a:endParaRPr lang="en-US" altLang="zh-CN" sz="1500">
              <a:latin typeface="Palatino" pitchFamily="2" charset="77"/>
              <a:ea typeface="Palatino" pitchFamily="2" charset="77"/>
            </a:endParaRPr>
          </a:p>
        </p:txBody>
      </p:sp>
      <p:sp>
        <p:nvSpPr>
          <p:cNvPr id="30" name="文本框 29"/>
          <p:cNvSpPr txBox="1"/>
          <p:nvPr/>
        </p:nvSpPr>
        <p:spPr>
          <a:xfrm>
            <a:off x="1518285" y="1452245"/>
            <a:ext cx="11919585" cy="675640"/>
          </a:xfrm>
          <a:prstGeom prst="rect">
            <a:avLst/>
          </a:prstGeom>
          <a:noFill/>
        </p:spPr>
        <p:txBody>
          <a:bodyPr wrap="square" rtlCol="0">
            <a:spAutoFit/>
          </a:bodyPr>
          <a:lstStyle/>
          <a:p>
            <a:pPr algn="ctr"/>
            <a:r>
              <a:rPr lang="en-US" altLang="zh-CN" sz="3800" b="1">
                <a:latin typeface="Palatino" pitchFamily="2" charset="77"/>
                <a:ea typeface="Palatino" pitchFamily="2" charset="77"/>
              </a:rPr>
              <a:t>The Title Should be Large and Easy to Read</a:t>
            </a:r>
            <a:endParaRPr lang="en-US" altLang="zh-CN" sz="3800" b="1">
              <a:latin typeface="Palatino" pitchFamily="2" charset="77"/>
              <a:ea typeface="Palatino" pitchFamily="2" charset="77"/>
            </a:endParaRPr>
          </a:p>
        </p:txBody>
      </p:sp>
      <p:sp>
        <p:nvSpPr>
          <p:cNvPr id="31" name="文本框 30"/>
          <p:cNvSpPr txBox="1"/>
          <p:nvPr/>
        </p:nvSpPr>
        <p:spPr>
          <a:xfrm>
            <a:off x="2127885" y="2089150"/>
            <a:ext cx="10916920" cy="414020"/>
          </a:xfrm>
          <a:prstGeom prst="rect">
            <a:avLst/>
          </a:prstGeom>
          <a:noFill/>
        </p:spPr>
        <p:txBody>
          <a:bodyPr wrap="square" rtlCol="0">
            <a:spAutoFit/>
          </a:bodyPr>
          <a:lstStyle/>
          <a:p>
            <a:pPr algn="ctr"/>
            <a:r>
              <a:rPr lang="en-US" altLang="zh-CN" sz="2100" b="0">
                <a:latin typeface="Palatino" pitchFamily="2" charset="77"/>
                <a:ea typeface="Palatino" pitchFamily="2" charset="77"/>
              </a:rPr>
              <a:t>FIRST AUTHOR NAME</a:t>
            </a:r>
            <a:r>
              <a:rPr lang="en-US" altLang="zh-CN" sz="1600" b="0" u="none" strike="noStrike" kern="0" cap="none" spc="0" normalizeH="0" baseline="70000">
                <a:latin typeface="Palatino" pitchFamily="2" charset="77"/>
                <a:ea typeface="Palatino" pitchFamily="2" charset="77"/>
              </a:rPr>
              <a:t>1</a:t>
            </a:r>
            <a:r>
              <a:rPr lang="en-US" altLang="zh-CN" sz="2100" b="0">
                <a:latin typeface="Palatino" pitchFamily="2" charset="77"/>
                <a:ea typeface="Palatino" pitchFamily="2" charset="77"/>
              </a:rPr>
              <a:t>, SECOND AUTHOR NAME</a:t>
            </a:r>
            <a:r>
              <a:rPr lang="en-US" altLang="zh-CN" sz="1600" b="0" u="none" strike="noStrike" kern="0" cap="none" spc="0" normalizeH="0" baseline="70000">
                <a:latin typeface="Palatino" pitchFamily="2" charset="77"/>
                <a:ea typeface="Palatino" pitchFamily="2" charset="77"/>
                <a:sym typeface="+mn-ea"/>
              </a:rPr>
              <a:t>1</a:t>
            </a:r>
            <a:r>
              <a:rPr lang="en-US" altLang="zh-CN" sz="2100" b="0">
                <a:latin typeface="Palatino" pitchFamily="2" charset="77"/>
                <a:ea typeface="Palatino" pitchFamily="2" charset="77"/>
              </a:rPr>
              <a:t>, THIRD AUTHOR NAME</a:t>
            </a:r>
            <a:r>
              <a:rPr lang="en-US" altLang="zh-CN" sz="1600" b="0" u="none" strike="noStrike" kern="0" cap="none" spc="0" normalizeH="0" baseline="70000">
                <a:latin typeface="Palatino" pitchFamily="2" charset="77"/>
                <a:ea typeface="Palatino" pitchFamily="2" charset="77"/>
              </a:rPr>
              <a:t>1,2</a:t>
            </a:r>
            <a:endParaRPr lang="zh-CN" altLang="en-US" sz="1600" b="0" u="none" strike="noStrike" kern="0" cap="none" spc="0" normalizeH="0" baseline="70000">
              <a:latin typeface="Palatino" pitchFamily="2" charset="77"/>
              <a:ea typeface="Palatino" pitchFamily="2" charset="77"/>
            </a:endParaRPr>
          </a:p>
        </p:txBody>
      </p:sp>
      <p:sp>
        <p:nvSpPr>
          <p:cNvPr id="37" name="文本框 36"/>
          <p:cNvSpPr txBox="1"/>
          <p:nvPr/>
        </p:nvSpPr>
        <p:spPr>
          <a:xfrm>
            <a:off x="3194685" y="2494915"/>
            <a:ext cx="11033125" cy="306705"/>
          </a:xfrm>
          <a:prstGeom prst="rect">
            <a:avLst/>
          </a:prstGeom>
          <a:noFill/>
        </p:spPr>
        <p:txBody>
          <a:bodyPr wrap="square" rtlCol="0">
            <a:spAutoFit/>
          </a:bodyPr>
          <a:lstStyle/>
          <a:p>
            <a:r>
              <a:rPr lang="en-US" altLang="zh-CN" sz="1000" u="none" strike="noStrike" kern="0" cap="none" spc="0" normalizeH="0" baseline="70000">
                <a:latin typeface="Palatino" pitchFamily="2" charset="77"/>
                <a:ea typeface="Palatino" pitchFamily="2" charset="77"/>
              </a:rPr>
              <a:t>1</a:t>
            </a:r>
            <a:r>
              <a:rPr lang="en-US" altLang="zh-CN" sz="1400">
                <a:latin typeface="Palatino" pitchFamily="2" charset="77"/>
                <a:ea typeface="Palatino" pitchFamily="2" charset="77"/>
              </a:rPr>
              <a:t>FIRS</a:t>
            </a:r>
            <a:r>
              <a:rPr lang="en-US" altLang="zh-CN" sz="1400" baseline="0">
                <a:latin typeface="Palatino" pitchFamily="2" charset="77"/>
                <a:ea typeface="Palatino" pitchFamily="2" charset="77"/>
              </a:rPr>
              <a:t>T, S</a:t>
            </a:r>
            <a:r>
              <a:rPr lang="en-US" altLang="zh-CN" sz="1400">
                <a:latin typeface="Palatino" pitchFamily="2" charset="77"/>
                <a:ea typeface="Palatino" pitchFamily="2" charset="77"/>
              </a:rPr>
              <a:t>ECOND, AND THIRD AUTHOR AFFILIATION, </a:t>
            </a:r>
            <a:r>
              <a:rPr lang="en-US" altLang="zh-CN" sz="1000" u="none" strike="noStrike" kern="0" cap="none" spc="0" normalizeH="0" baseline="70000">
                <a:latin typeface="Palatino" pitchFamily="2" charset="77"/>
                <a:ea typeface="Palatino" pitchFamily="2" charset="77"/>
              </a:rPr>
              <a:t>2</a:t>
            </a:r>
            <a:r>
              <a:rPr lang="en-US" altLang="zh-CN" sz="1400">
                <a:latin typeface="Palatino" pitchFamily="2" charset="77"/>
                <a:ea typeface="Palatino" pitchFamily="2" charset="77"/>
              </a:rPr>
              <a:t>THIRD AUTHOR SECONDARY AFFILIATION</a:t>
            </a:r>
            <a:endParaRPr lang="en-US" altLang="zh-CN" sz="1400">
              <a:latin typeface="Palatino" pitchFamily="2" charset="77"/>
              <a:ea typeface="Palatino" pitchFamily="2" charset="77"/>
            </a:endParaRPr>
          </a:p>
        </p:txBody>
      </p:sp>
      <p:sp>
        <p:nvSpPr>
          <p:cNvPr id="44" name="object 26"/>
          <p:cNvSpPr/>
          <p:nvPr/>
        </p:nvSpPr>
        <p:spPr>
          <a:xfrm>
            <a:off x="13100050" y="1720215"/>
            <a:ext cx="1827530" cy="1265555"/>
          </a:xfrm>
          <a:custGeom>
            <a:avLst/>
            <a:gdLst/>
            <a:ahLst/>
            <a:cxnLst/>
            <a:rect l="l" t="t" r="r" b="b"/>
            <a:pathLst>
              <a:path w="2371090" h="1524000">
                <a:moveTo>
                  <a:pt x="0" y="0"/>
                </a:moveTo>
                <a:lnTo>
                  <a:pt x="2370748" y="0"/>
                </a:lnTo>
                <a:lnTo>
                  <a:pt x="2370748" y="1523450"/>
                </a:lnTo>
                <a:lnTo>
                  <a:pt x="0" y="1523450"/>
                </a:lnTo>
                <a:lnTo>
                  <a:pt x="0" y="0"/>
                </a:lnTo>
                <a:close/>
              </a:path>
            </a:pathLst>
          </a:custGeom>
          <a:ln w="13961">
            <a:solidFill>
              <a:srgbClr val="000000"/>
            </a:solidFill>
          </a:ln>
        </p:spPr>
        <p:txBody>
          <a:bodyPr wrap="square" lIns="0" tIns="0" rIns="0" bIns="0" rtlCol="0"/>
          <a:lstStyle/>
          <a:p>
            <a:endParaRPr>
              <a:latin typeface="Palatino" pitchFamily="2" charset="77"/>
              <a:ea typeface="Palatino" pitchFamily="2" charset="77"/>
            </a:endParaRPr>
          </a:p>
        </p:txBody>
      </p:sp>
      <p:sp>
        <p:nvSpPr>
          <p:cNvPr id="45" name="文本框 44"/>
          <p:cNvSpPr txBox="1"/>
          <p:nvPr/>
        </p:nvSpPr>
        <p:spPr>
          <a:xfrm>
            <a:off x="13404850" y="1746250"/>
            <a:ext cx="1296035" cy="368300"/>
          </a:xfrm>
          <a:prstGeom prst="rect">
            <a:avLst/>
          </a:prstGeom>
          <a:noFill/>
        </p:spPr>
        <p:txBody>
          <a:bodyPr wrap="square" rtlCol="0">
            <a:spAutoFit/>
          </a:bodyPr>
          <a:lstStyle/>
          <a:p>
            <a:pPr algn="ctr"/>
            <a:r>
              <a:rPr lang="en-US" altLang="zh-CN">
                <a:latin typeface="Palatino" pitchFamily="2" charset="77"/>
                <a:ea typeface="Palatino" pitchFamily="2" charset="77"/>
              </a:rPr>
              <a:t>Paper ID:</a:t>
            </a:r>
            <a:endParaRPr lang="en-US" altLang="zh-CN">
              <a:latin typeface="Palatino" pitchFamily="2" charset="77"/>
              <a:ea typeface="Palatino" pitchFamily="2" charset="77"/>
            </a:endParaRPr>
          </a:p>
        </p:txBody>
      </p:sp>
      <p:sp>
        <p:nvSpPr>
          <p:cNvPr id="52" name="object 26"/>
          <p:cNvSpPr/>
          <p:nvPr/>
        </p:nvSpPr>
        <p:spPr>
          <a:xfrm>
            <a:off x="172800" y="1697286"/>
            <a:ext cx="2077085" cy="1265555"/>
          </a:xfrm>
          <a:custGeom>
            <a:avLst/>
            <a:gdLst/>
            <a:ahLst/>
            <a:cxnLst/>
            <a:rect l="l" t="t" r="r" b="b"/>
            <a:pathLst>
              <a:path w="2371090" h="1524000">
                <a:moveTo>
                  <a:pt x="0" y="0"/>
                </a:moveTo>
                <a:lnTo>
                  <a:pt x="2370748" y="0"/>
                </a:lnTo>
                <a:lnTo>
                  <a:pt x="2370748" y="1523450"/>
                </a:lnTo>
                <a:lnTo>
                  <a:pt x="0" y="1523450"/>
                </a:lnTo>
                <a:lnTo>
                  <a:pt x="0" y="0"/>
                </a:lnTo>
                <a:close/>
              </a:path>
            </a:pathLst>
          </a:custGeom>
          <a:ln w="13961">
            <a:solidFill>
              <a:srgbClr val="000000"/>
            </a:solidFill>
          </a:ln>
        </p:spPr>
        <p:txBody>
          <a:bodyPr wrap="square" lIns="0" tIns="0" rIns="0" bIns="0" rtlCol="0"/>
          <a:lstStyle/>
          <a:p>
            <a:endParaRPr>
              <a:latin typeface="Palatino" pitchFamily="2" charset="77"/>
              <a:ea typeface="Palatino" pitchFamily="2" charset="77"/>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2833</Words>
  <Application>WPS 演示</Application>
  <PresentationFormat>Custom</PresentationFormat>
  <Paragraphs>52</Paragraphs>
  <Slides>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vt:i4>
      </vt:variant>
    </vt:vector>
  </HeadingPairs>
  <TitlesOfParts>
    <vt:vector size="11" baseType="lpstr">
      <vt:lpstr>Arial</vt:lpstr>
      <vt:lpstr>宋体</vt:lpstr>
      <vt:lpstr>Wingdings</vt:lpstr>
      <vt:lpstr>Palatino</vt:lpstr>
      <vt:lpstr>Palatino Linotype</vt:lpstr>
      <vt:lpstr>Times New Roman</vt:lpstr>
      <vt:lpstr>微软雅黑</vt:lpstr>
      <vt:lpstr>Arial Unicode MS</vt:lpstr>
      <vt:lpstr>Calibri</vt:lpstr>
      <vt:lpstr>Office Theme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刘焕枝</cp:lastModifiedBy>
  <cp:revision>45</cp:revision>
  <dcterms:created xsi:type="dcterms:W3CDTF">2025-06-09T02:37:00Z</dcterms:created>
  <dcterms:modified xsi:type="dcterms:W3CDTF">2026-07-01T03:26:53Z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2025-06-14T00:00:00Z</vt:filetime>
  </property>
  <property fmtid="{D5CDD505-2E9C-101B-9397-08002B2CF9AE}" pid="3" name="Creator">
    <vt:lpwstr>Inkscape 1.3.2 (https://inkscape.org)</vt:lpwstr>
  </property>
  <property fmtid="{D5CDD505-2E9C-101B-9397-08002B2CF9AE}" pid="4" name="Producer">
    <vt:lpwstr>cairo 1.18.0 (https://cairographics.org)</vt:lpwstr>
  </property>
  <property fmtid="{D5CDD505-2E9C-101B-9397-08002B2CF9AE}" pid="5" name="LastSaved">
    <vt:filetime>2025-06-14T00:00:00Z</vt:filetime>
  </property>
  <property fmtid="{D5CDD505-2E9C-101B-9397-08002B2CF9AE}" pid="6" name="ICV">
    <vt:lpwstr>FFABF9EAD43D42CAA30D95D13AC4DE3B_13</vt:lpwstr>
  </property>
  <property fmtid="{D5CDD505-2E9C-101B-9397-08002B2CF9AE}" pid="7" name="KSOProductBuildVer">
    <vt:lpwstr>2052-12.1.0.26895</vt:lpwstr>
  </property>
</Properties>
</file>